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75" r:id="rId1"/>
  </p:sldMasterIdLst>
  <p:notesMasterIdLst>
    <p:notesMasterId r:id="rId12"/>
  </p:notesMasterIdLst>
  <p:sldIdLst>
    <p:sldId id="256" r:id="rId2"/>
    <p:sldId id="266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embeddedFontLst>
    <p:embeddedFont>
      <p:font typeface="Calibri" panose="020F0502020204030204" pitchFamily="34" charset="0"/>
      <p:regular r:id="rId13"/>
      <p:bold r:id="rId14"/>
      <p:italic r:id="rId15"/>
      <p:boldItalic r:id="rId16"/>
    </p:embeddedFont>
    <p:embeddedFont>
      <p:font typeface="Century Gothic" panose="020B0502020202020204" pitchFamily="3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317C86B-CE07-40FC-B7AC-891590FE37C5}">
  <a:tblStyle styleId="{D317C86B-CE07-40FC-B7AC-891590FE37C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46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373505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97fb10d253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82" name="Google Shape;182;g97fb10d25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224931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9e7c033067_0_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g9e7c03306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8617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97fb10d253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82" name="Google Shape;182;g97fb10d25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8950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97fb10d253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82" name="Google Shape;182;g97fb10d25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87892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11251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9e7c033067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g9e7c03306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106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9e7c033067_0_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g9e7c03306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34247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9e7c033067_0_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g9e7c03306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8170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9e7c033067_0_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g9e7c03306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98860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9e7c033067_0_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g9e7c033067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341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>
  <p:cSld name="Заголовок и объект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838200" y="1375320"/>
            <a:ext cx="10515600" cy="480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645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>
  <p:cSld name="Два объекта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645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>
  <p:cSld name="Сравнение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645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>
  <p:cSld name="Только заголовок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645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 rot="5400000">
            <a:off x="3695179" y="-1481658"/>
            <a:ext cx="4801643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645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645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375320"/>
            <a:ext cx="10515600" cy="480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0"/>
          <p:cNvSpPr/>
          <p:nvPr/>
        </p:nvSpPr>
        <p:spPr>
          <a:xfrm>
            <a:off x="10957724" y="5258391"/>
            <a:ext cx="518100" cy="549000"/>
          </a:xfrm>
          <a:prstGeom prst="ellipse">
            <a:avLst/>
          </a:prstGeom>
          <a:solidFill>
            <a:srgbClr val="38BFB3"/>
          </a:solidFill>
          <a:ln w="12700" cap="flat" cmpd="sng">
            <a:solidFill>
              <a:srgbClr val="38BFB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30"/>
          <p:cNvSpPr/>
          <p:nvPr/>
        </p:nvSpPr>
        <p:spPr>
          <a:xfrm>
            <a:off x="9932797" y="5664506"/>
            <a:ext cx="968400" cy="995400"/>
          </a:xfrm>
          <a:prstGeom prst="ellipse">
            <a:avLst/>
          </a:prstGeom>
          <a:solidFill>
            <a:srgbClr val="38BFB3"/>
          </a:solidFill>
          <a:ln w="12700" cap="flat" cmpd="sng">
            <a:solidFill>
              <a:srgbClr val="38BFB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0"/>
          <p:cNvSpPr/>
          <p:nvPr/>
        </p:nvSpPr>
        <p:spPr>
          <a:xfrm>
            <a:off x="133780" y="345014"/>
            <a:ext cx="994800" cy="942000"/>
          </a:xfrm>
          <a:prstGeom prst="ellipse">
            <a:avLst/>
          </a:prstGeom>
          <a:solidFill>
            <a:srgbClr val="38BFB3"/>
          </a:solidFill>
          <a:ln w="12700" cap="flat" cmpd="sng">
            <a:solidFill>
              <a:srgbClr val="38BFB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0"/>
          <p:cNvSpPr/>
          <p:nvPr/>
        </p:nvSpPr>
        <p:spPr>
          <a:xfrm>
            <a:off x="1361801" y="862959"/>
            <a:ext cx="356400" cy="335100"/>
          </a:xfrm>
          <a:prstGeom prst="ellipse">
            <a:avLst/>
          </a:prstGeom>
          <a:solidFill>
            <a:srgbClr val="38BFB3"/>
          </a:solidFill>
          <a:ln w="12700" cap="flat" cmpd="sng">
            <a:solidFill>
              <a:srgbClr val="38BFB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30"/>
          <p:cNvSpPr/>
          <p:nvPr/>
        </p:nvSpPr>
        <p:spPr>
          <a:xfrm>
            <a:off x="667582" y="1490915"/>
            <a:ext cx="356400" cy="335100"/>
          </a:xfrm>
          <a:prstGeom prst="ellipse">
            <a:avLst/>
          </a:prstGeom>
          <a:solidFill>
            <a:srgbClr val="38BFB3"/>
          </a:solidFill>
          <a:ln w="12700" cap="flat" cmpd="sng">
            <a:solidFill>
              <a:srgbClr val="38BFB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30"/>
          <p:cNvSpPr/>
          <p:nvPr/>
        </p:nvSpPr>
        <p:spPr>
          <a:xfrm>
            <a:off x="11117431" y="4233638"/>
            <a:ext cx="782100" cy="828000"/>
          </a:xfrm>
          <a:prstGeom prst="ellipse">
            <a:avLst/>
          </a:prstGeom>
          <a:solidFill>
            <a:srgbClr val="38BFB3"/>
          </a:solidFill>
          <a:ln w="12700" cap="flat" cmpd="sng">
            <a:solidFill>
              <a:srgbClr val="38BFB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30"/>
          <p:cNvSpPr txBox="1"/>
          <p:nvPr/>
        </p:nvSpPr>
        <p:spPr>
          <a:xfrm>
            <a:off x="102251" y="764704"/>
            <a:ext cx="12192000" cy="2247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3B0"/>
              </a:buClr>
              <a:buSzPts val="6000"/>
              <a:buFont typeface="Century Gothic"/>
              <a:buNone/>
            </a:pP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23792" y="5112612"/>
            <a:ext cx="63033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Подготовил педагог дополнительного образования</a:t>
            </a: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ЦТТ КГАОУ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ДО РМЦ г. Хабаровска Давыдов А.В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61801" y="1694753"/>
            <a:ext cx="9764487" cy="2487810"/>
          </a:xfrm>
        </p:spPr>
        <p:txBody>
          <a:bodyPr/>
          <a:lstStyle/>
          <a:p>
            <a:pPr algn="ctr"/>
            <a:r>
              <a:rPr lang="ru-RU" dirty="0" smtClean="0"/>
              <a:t>ПРОГРАММА НАСТАВНИЧЕСТВА</a:t>
            </a:r>
            <a:br>
              <a:rPr lang="ru-RU" dirty="0" smtClean="0"/>
            </a:br>
            <a:r>
              <a:rPr lang="ru-RU" dirty="0" smtClean="0"/>
              <a:t>«ИЗ РУК В РУКИ»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В ЦТТ КГАОУ ДО РМЦ</a:t>
            </a:r>
            <a:br>
              <a:rPr lang="ru-RU" dirty="0" smtClean="0"/>
            </a:br>
            <a:r>
              <a:rPr lang="ru-RU" dirty="0" smtClean="0"/>
              <a:t>г. ХАБАРОВСКА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b="1"/>
              <a:t>10</a:t>
            </a:fld>
            <a:endParaRPr b="1"/>
          </a:p>
        </p:txBody>
      </p:sp>
      <p:graphicFrame>
        <p:nvGraphicFramePr>
          <p:cNvPr id="241" name="Google Shape;241;p38"/>
          <p:cNvGraphicFramePr/>
          <p:nvPr>
            <p:extLst>
              <p:ext uri="{D42A27DB-BD31-4B8C-83A1-F6EECF244321}">
                <p14:modId xmlns:p14="http://schemas.microsoft.com/office/powerpoint/2010/main" val="3571323154"/>
              </p:ext>
            </p:extLst>
          </p:nvPr>
        </p:nvGraphicFramePr>
        <p:xfrm>
          <a:off x="497100" y="335600"/>
          <a:ext cx="11311700" cy="6201225"/>
        </p:xfrm>
        <a:graphic>
          <a:graphicData uri="http://schemas.openxmlformats.org/drawingml/2006/table">
            <a:tbl>
              <a:tblPr>
                <a:noFill/>
                <a:tableStyleId>{D317C86B-CE07-40FC-B7AC-891590FE37C5}</a:tableStyleId>
              </a:tblPr>
              <a:tblGrid>
                <a:gridCol w="2679325"/>
                <a:gridCol w="3709925"/>
                <a:gridCol w="4922450"/>
              </a:tblGrid>
              <a:tr h="676375">
                <a:tc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200" b="1" dirty="0">
                          <a:solidFill>
                            <a:srgbClr val="38BFB3"/>
                          </a:solidFill>
                        </a:rPr>
                        <a:t>Этап 7 . Завершение наставничества</a:t>
                      </a:r>
                      <a:endParaRPr sz="2200" b="1" dirty="0">
                        <a:solidFill>
                          <a:srgbClr val="38BFB3"/>
                        </a:solidFill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1000"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/>
                        <a:t>Результат этапа</a:t>
                      </a:r>
                      <a:endParaRPr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000"/>
                        <a:t>Наставнические пары/группы, закончившие весь цикл  наставнической работы и достигшие поставленных целей</a:t>
                      </a:r>
                      <a:endParaRPr sz="100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000"/>
                        <a:t>Выбор лучших практик для тиражирования опыта  </a:t>
                      </a:r>
                      <a:endParaRPr sz="100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000"/>
                        <a:t>Проведен мониторинг процесса реализации программы наставничества и мониторинг влияния программ на всех участников</a:t>
                      </a:r>
                      <a:endParaRPr sz="100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000"/>
                        <a:t>Разработаны рекомендации для   корректировки стратегии реализации следующих наставнических программ</a:t>
                      </a:r>
                      <a:endParaRPr sz="1000"/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 dirty="0"/>
                        <a:t>Что важно сделать? Задачи.</a:t>
                      </a:r>
                      <a:endParaRPr b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dirty="0" smtClean="0"/>
                        <a:t>Привлечь экспертов для оценки результатов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dirty="0" smtClean="0"/>
                        <a:t>Организовать сбор обратной связи от наставляемых, провести рефлексию, подвести итоги мониторинга влияния программы на наставляемых.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dirty="0" smtClean="0"/>
                        <a:t>Привлечь ресурсы для финального мероприятия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dirty="0" smtClean="0"/>
                        <a:t>Пригласить партнёров на финальное мероприятие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dirty="0" smtClean="0"/>
                        <a:t>Организовать финальное мероприятие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dirty="0" smtClean="0"/>
                        <a:t>Наградить лучших участников 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dirty="0" smtClean="0"/>
                        <a:t>Упаковать и тиражировать</a:t>
                      </a:r>
                      <a:r>
                        <a:rPr lang="ru-RU" baseline="0" dirty="0" smtClean="0"/>
                        <a:t> результаты</a:t>
                      </a:r>
                      <a:endParaRPr lang="ru-RU" dirty="0" smtClean="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endParaRPr lang="ru-RU" dirty="0" smtClean="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 dirty="0">
                          <a:solidFill>
                            <a:schemeClr val="dk1"/>
                          </a:solidFill>
                        </a:rPr>
                        <a:t>Кто и когда?</a:t>
                      </a:r>
                      <a:endParaRPr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Директор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Координатор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Куратор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Команда</a:t>
                      </a:r>
                      <a:r>
                        <a:rPr lang="ru-RU" baseline="0" dirty="0" smtClean="0">
                          <a:solidFill>
                            <a:schemeClr val="dk1"/>
                          </a:solidFill>
                        </a:rPr>
                        <a:t> программы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0" dirty="0" smtClean="0"/>
                        <a:t>   По</a:t>
                      </a:r>
                      <a:r>
                        <a:rPr lang="ru-RU" b="0" baseline="0" dirty="0" smtClean="0"/>
                        <a:t> окончании</a:t>
                      </a:r>
                      <a:r>
                        <a:rPr lang="ru-RU" b="0" dirty="0" smtClean="0"/>
                        <a:t> программы, ориентировочно - июнь</a:t>
                      </a:r>
                      <a:endParaRPr b="0" dirty="0"/>
                    </a:p>
                  </a:txBody>
                  <a:tcPr marL="91425" marR="91425" marT="91425" marB="91425"/>
                </a:tc>
              </a:tr>
              <a:tr h="3173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 dirty="0">
                          <a:solidFill>
                            <a:schemeClr val="dk1"/>
                          </a:solidFill>
                        </a:rPr>
                        <a:t>Какие могут быть проблемы, риски и ограничения? Что может пойти не так?</a:t>
                      </a:r>
                      <a:endParaRPr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Отсутствие желаемого результата 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Потеря актуальности программы для наставляемого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Отсутствие необходимого</a:t>
                      </a:r>
                      <a:r>
                        <a:rPr lang="ru-RU" baseline="0" dirty="0" smtClean="0">
                          <a:solidFill>
                            <a:schemeClr val="dk1"/>
                          </a:solidFill>
                        </a:rPr>
                        <a:t> уровня компетенции у наставника или наставляемого 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baseline="0" dirty="0" smtClean="0">
                          <a:solidFill>
                            <a:schemeClr val="dk1"/>
                          </a:solidFill>
                        </a:rPr>
                        <a:t>Недостаточное количество ресурсов для мероприятия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0"/>
          <p:cNvSpPr/>
          <p:nvPr/>
        </p:nvSpPr>
        <p:spPr>
          <a:xfrm>
            <a:off x="10957724" y="5258391"/>
            <a:ext cx="518100" cy="549000"/>
          </a:xfrm>
          <a:prstGeom prst="ellipse">
            <a:avLst/>
          </a:prstGeom>
          <a:solidFill>
            <a:srgbClr val="38BFB3"/>
          </a:solidFill>
          <a:ln w="12700" cap="flat" cmpd="sng">
            <a:solidFill>
              <a:srgbClr val="38BFB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30"/>
          <p:cNvSpPr/>
          <p:nvPr/>
        </p:nvSpPr>
        <p:spPr>
          <a:xfrm>
            <a:off x="9932797" y="5664506"/>
            <a:ext cx="968400" cy="995400"/>
          </a:xfrm>
          <a:prstGeom prst="ellipse">
            <a:avLst/>
          </a:prstGeom>
          <a:solidFill>
            <a:srgbClr val="38BFB3"/>
          </a:solidFill>
          <a:ln w="12700" cap="flat" cmpd="sng">
            <a:solidFill>
              <a:srgbClr val="38BFB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0"/>
          <p:cNvSpPr/>
          <p:nvPr/>
        </p:nvSpPr>
        <p:spPr>
          <a:xfrm>
            <a:off x="133780" y="345014"/>
            <a:ext cx="994800" cy="942000"/>
          </a:xfrm>
          <a:prstGeom prst="ellipse">
            <a:avLst/>
          </a:prstGeom>
          <a:solidFill>
            <a:srgbClr val="38BFB3"/>
          </a:solidFill>
          <a:ln w="12700" cap="flat" cmpd="sng">
            <a:solidFill>
              <a:srgbClr val="38BFB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0"/>
          <p:cNvSpPr/>
          <p:nvPr/>
        </p:nvSpPr>
        <p:spPr>
          <a:xfrm>
            <a:off x="1361801" y="862959"/>
            <a:ext cx="356400" cy="335100"/>
          </a:xfrm>
          <a:prstGeom prst="ellipse">
            <a:avLst/>
          </a:prstGeom>
          <a:solidFill>
            <a:srgbClr val="38BFB3"/>
          </a:solidFill>
          <a:ln w="12700" cap="flat" cmpd="sng">
            <a:solidFill>
              <a:srgbClr val="38BFB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30"/>
          <p:cNvSpPr/>
          <p:nvPr/>
        </p:nvSpPr>
        <p:spPr>
          <a:xfrm>
            <a:off x="667582" y="1490915"/>
            <a:ext cx="356400" cy="335100"/>
          </a:xfrm>
          <a:prstGeom prst="ellipse">
            <a:avLst/>
          </a:prstGeom>
          <a:solidFill>
            <a:srgbClr val="38BFB3"/>
          </a:solidFill>
          <a:ln w="12700" cap="flat" cmpd="sng">
            <a:solidFill>
              <a:srgbClr val="38BFB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30"/>
          <p:cNvSpPr/>
          <p:nvPr/>
        </p:nvSpPr>
        <p:spPr>
          <a:xfrm>
            <a:off x="11117431" y="4233638"/>
            <a:ext cx="782100" cy="828000"/>
          </a:xfrm>
          <a:prstGeom prst="ellipse">
            <a:avLst/>
          </a:prstGeom>
          <a:solidFill>
            <a:srgbClr val="38BFB3"/>
          </a:solidFill>
          <a:ln w="12700" cap="flat" cmpd="sng">
            <a:solidFill>
              <a:srgbClr val="38BFB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30"/>
          <p:cNvSpPr txBox="1"/>
          <p:nvPr/>
        </p:nvSpPr>
        <p:spPr>
          <a:xfrm>
            <a:off x="102251" y="764704"/>
            <a:ext cx="12192000" cy="2247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3B0"/>
              </a:buClr>
              <a:buSzPts val="6000"/>
              <a:buFont typeface="Century Gothic"/>
              <a:buNone/>
            </a:pP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5107" y="1056927"/>
            <a:ext cx="9764487" cy="4454601"/>
          </a:xfrm>
        </p:spPr>
        <p:txBody>
          <a:bodyPr/>
          <a:lstStyle/>
          <a:p>
            <a:pPr algn="ctr"/>
            <a:r>
              <a:rPr lang="ru-RU" sz="2800" dirty="0" smtClean="0"/>
              <a:t>«ПРОБЛЕМА»:</a:t>
            </a:r>
            <a:br>
              <a:rPr lang="ru-RU" sz="2800" dirty="0" smtClean="0"/>
            </a:br>
            <a:r>
              <a:rPr lang="ru-RU" sz="2800" dirty="0" smtClean="0"/>
              <a:t>НЕОБХОДИМОСТЬ ИНДИВИДУАЛЬНЫХ ЗАНЯТИЙ С ТАЛАНТЛИВЫМИ ДЕТЬМИ С ЦЕЛЬЮ ИХ УЧАСТИЯ В РЕГИОНАЛЬНОМ ОТБОРОЧНОМ ЭТАПЕ ЧЕМПИОНАТА </a:t>
            </a:r>
            <a:r>
              <a:rPr lang="en-US" sz="2800" dirty="0" smtClean="0"/>
              <a:t>WORLDSKILLS RUSSIA JUNIORS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ФОРМА НАСТАВНИЧЕСТВА:</a:t>
            </a:r>
            <a:br>
              <a:rPr lang="ru-RU" sz="2800" dirty="0" smtClean="0"/>
            </a:br>
            <a:r>
              <a:rPr lang="ru-RU" sz="2800" dirty="0" smtClean="0"/>
              <a:t>«УЧИТЕЛЬ – УЧЕНИК»</a:t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19459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0"/>
          <p:cNvSpPr/>
          <p:nvPr/>
        </p:nvSpPr>
        <p:spPr>
          <a:xfrm>
            <a:off x="10957724" y="5258391"/>
            <a:ext cx="518100" cy="549000"/>
          </a:xfrm>
          <a:prstGeom prst="ellipse">
            <a:avLst/>
          </a:prstGeom>
          <a:solidFill>
            <a:srgbClr val="38BFB3"/>
          </a:solidFill>
          <a:ln w="12700" cap="flat" cmpd="sng">
            <a:solidFill>
              <a:srgbClr val="38BFB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30"/>
          <p:cNvSpPr/>
          <p:nvPr/>
        </p:nvSpPr>
        <p:spPr>
          <a:xfrm>
            <a:off x="9932797" y="5664506"/>
            <a:ext cx="968400" cy="995400"/>
          </a:xfrm>
          <a:prstGeom prst="ellipse">
            <a:avLst/>
          </a:prstGeom>
          <a:solidFill>
            <a:srgbClr val="38BFB3"/>
          </a:solidFill>
          <a:ln w="12700" cap="flat" cmpd="sng">
            <a:solidFill>
              <a:srgbClr val="38BFB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0"/>
          <p:cNvSpPr/>
          <p:nvPr/>
        </p:nvSpPr>
        <p:spPr>
          <a:xfrm>
            <a:off x="133780" y="345014"/>
            <a:ext cx="994800" cy="942000"/>
          </a:xfrm>
          <a:prstGeom prst="ellipse">
            <a:avLst/>
          </a:prstGeom>
          <a:solidFill>
            <a:srgbClr val="38BFB3"/>
          </a:solidFill>
          <a:ln w="12700" cap="flat" cmpd="sng">
            <a:solidFill>
              <a:srgbClr val="38BFB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0"/>
          <p:cNvSpPr/>
          <p:nvPr/>
        </p:nvSpPr>
        <p:spPr>
          <a:xfrm>
            <a:off x="1361801" y="862959"/>
            <a:ext cx="356400" cy="335100"/>
          </a:xfrm>
          <a:prstGeom prst="ellipse">
            <a:avLst/>
          </a:prstGeom>
          <a:solidFill>
            <a:srgbClr val="38BFB3"/>
          </a:solidFill>
          <a:ln w="12700" cap="flat" cmpd="sng">
            <a:solidFill>
              <a:srgbClr val="38BFB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30"/>
          <p:cNvSpPr/>
          <p:nvPr/>
        </p:nvSpPr>
        <p:spPr>
          <a:xfrm>
            <a:off x="667582" y="1490915"/>
            <a:ext cx="356400" cy="335100"/>
          </a:xfrm>
          <a:prstGeom prst="ellipse">
            <a:avLst/>
          </a:prstGeom>
          <a:solidFill>
            <a:srgbClr val="38BFB3"/>
          </a:solidFill>
          <a:ln w="12700" cap="flat" cmpd="sng">
            <a:solidFill>
              <a:srgbClr val="38BFB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30"/>
          <p:cNvSpPr/>
          <p:nvPr/>
        </p:nvSpPr>
        <p:spPr>
          <a:xfrm>
            <a:off x="11117431" y="4233638"/>
            <a:ext cx="782100" cy="828000"/>
          </a:xfrm>
          <a:prstGeom prst="ellipse">
            <a:avLst/>
          </a:prstGeom>
          <a:solidFill>
            <a:srgbClr val="38BFB3"/>
          </a:solidFill>
          <a:ln w="12700" cap="flat" cmpd="sng">
            <a:solidFill>
              <a:srgbClr val="38BFB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30"/>
          <p:cNvSpPr txBox="1"/>
          <p:nvPr/>
        </p:nvSpPr>
        <p:spPr>
          <a:xfrm>
            <a:off x="102251" y="764704"/>
            <a:ext cx="12192000" cy="2247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3B0"/>
              </a:buClr>
              <a:buSzPts val="6000"/>
              <a:buFont typeface="Century Gothic"/>
              <a:buNone/>
            </a:pP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16007" y="2436290"/>
            <a:ext cx="9764487" cy="3594696"/>
          </a:xfrm>
        </p:spPr>
        <p:txBody>
          <a:bodyPr/>
          <a:lstStyle/>
          <a:p>
            <a:r>
              <a:rPr lang="ru-RU" sz="2800" dirty="0" smtClean="0"/>
              <a:t>КООРДИНАТОР – </a:t>
            </a:r>
            <a:r>
              <a:rPr lang="ru-RU" sz="2800" b="0" dirty="0" smtClean="0"/>
              <a:t>Пачганов С. А., заместитель директора ЦТТ по воспитательной работе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КУРАТОР – </a:t>
            </a:r>
            <a:r>
              <a:rPr lang="ru-RU" sz="2800" b="0" dirty="0" smtClean="0"/>
              <a:t>Дерунец. К. В. старший методист Центра </a:t>
            </a:r>
            <a:r>
              <a:rPr lang="ru-RU" sz="2800" b="0" dirty="0"/>
              <a:t>Т</a:t>
            </a:r>
            <a:r>
              <a:rPr lang="ru-RU" sz="2800" b="0" dirty="0" smtClean="0"/>
              <a:t>ехнического Творчества</a:t>
            </a:r>
            <a:br>
              <a:rPr lang="ru-RU" sz="2800" b="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НАСТАВНИК – </a:t>
            </a:r>
            <a:r>
              <a:rPr lang="ru-RU" sz="2800" b="0" dirty="0" smtClean="0"/>
              <a:t>Давыдов А. В., педагог дополнительного образования Центра Технического Творчества</a:t>
            </a:r>
            <a:br>
              <a:rPr lang="ru-RU" sz="2800" b="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НАСТАВЛЯЕМЫЙ – </a:t>
            </a:r>
            <a:r>
              <a:rPr lang="ru-RU" sz="2800" b="0" dirty="0" smtClean="0"/>
              <a:t>Афанасенко Г. И., учащийся 9 класса Лицея Инновационных Технологий</a:t>
            </a:r>
            <a:br>
              <a:rPr lang="ru-RU" sz="2800" b="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21046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b="1"/>
              <a:t>4</a:t>
            </a:fld>
            <a:endParaRPr b="1"/>
          </a:p>
        </p:txBody>
      </p:sp>
      <p:graphicFrame>
        <p:nvGraphicFramePr>
          <p:cNvPr id="205" name="Google Shape;205;p32"/>
          <p:cNvGraphicFramePr/>
          <p:nvPr>
            <p:extLst>
              <p:ext uri="{D42A27DB-BD31-4B8C-83A1-F6EECF244321}">
                <p14:modId xmlns:p14="http://schemas.microsoft.com/office/powerpoint/2010/main" val="4193538671"/>
              </p:ext>
            </p:extLst>
          </p:nvPr>
        </p:nvGraphicFramePr>
        <p:xfrm>
          <a:off x="497100" y="335600"/>
          <a:ext cx="11311700" cy="6201225"/>
        </p:xfrm>
        <a:graphic>
          <a:graphicData uri="http://schemas.openxmlformats.org/drawingml/2006/table">
            <a:tbl>
              <a:tblPr>
                <a:noFill/>
                <a:tableStyleId>{D317C86B-CE07-40FC-B7AC-891590FE37C5}</a:tableStyleId>
              </a:tblPr>
              <a:tblGrid>
                <a:gridCol w="2679325"/>
                <a:gridCol w="3709925"/>
                <a:gridCol w="4922450"/>
              </a:tblGrid>
              <a:tr h="676375">
                <a:tc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200" b="1" dirty="0">
                          <a:solidFill>
                            <a:srgbClr val="38BFB3"/>
                          </a:solidFill>
                        </a:rPr>
                        <a:t>Этап 1. Подготовка условий для запуска  программы наставничества</a:t>
                      </a:r>
                      <a:endParaRPr sz="2200" b="1" dirty="0">
                        <a:solidFill>
                          <a:srgbClr val="38BFB3"/>
                        </a:solidFill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1000"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/>
                        <a:t>Результат этапа</a:t>
                      </a:r>
                      <a:endParaRPr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000"/>
                        <a:t>Создана рабочая группа – команда единомышленников,  которые будут внедрять программу «Целевая модель  наставничества» в образовательной организации </a:t>
                      </a:r>
                      <a:endParaRPr sz="100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000"/>
                        <a:t>Разработать паспорт программы наставничества</a:t>
                      </a:r>
                      <a:endParaRPr sz="100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000"/>
                        <a:t>Разработана дорожная карта внедрения программы в  организации</a:t>
                      </a:r>
                      <a:endParaRPr sz="100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000"/>
                        <a:t>Наличие нормативно-правовой базы для внедрения  программы</a:t>
                      </a:r>
                      <a:endParaRPr sz="1000"/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 dirty="0"/>
                        <a:t>Что важно сделать? Задачи.</a:t>
                      </a:r>
                      <a:endParaRPr b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dirty="0" smtClean="0"/>
                        <a:t>Выбрать целевые аудитории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dirty="0" smtClean="0"/>
                        <a:t>Рассказать им о возможностях наставничества и вариантах участия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dirty="0" smtClean="0"/>
                        <a:t>Назначить куратора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dirty="0" smtClean="0"/>
                        <a:t>Определить необходимые для реализации</a:t>
                      </a:r>
                      <a:r>
                        <a:rPr lang="ru-RU" baseline="0" dirty="0" smtClean="0"/>
                        <a:t> программы ресурсы, внутренние и внешние</a:t>
                      </a: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b="1" dirty="0">
                          <a:solidFill>
                            <a:schemeClr val="dk1"/>
                          </a:solidFill>
                        </a:rPr>
                        <a:t>Кто и когда?</a:t>
                      </a:r>
                      <a:endParaRPr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b="0" dirty="0" smtClean="0">
                          <a:solidFill>
                            <a:schemeClr val="dk1"/>
                          </a:solidFill>
                        </a:rPr>
                        <a:t>Директор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b="0" dirty="0" smtClean="0">
                          <a:solidFill>
                            <a:schemeClr val="dk1"/>
                          </a:solidFill>
                        </a:rPr>
                        <a:t>Координатор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b="0" dirty="0" smtClean="0">
                          <a:solidFill>
                            <a:schemeClr val="dk1"/>
                          </a:solidFill>
                        </a:rPr>
                        <a:t>Куратор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endParaRPr lang="ru-RU" b="0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1397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None/>
                      </a:pPr>
                      <a:r>
                        <a:rPr lang="ru-RU" b="0" dirty="0" smtClean="0">
                          <a:solidFill>
                            <a:schemeClr val="dk1"/>
                          </a:solidFill>
                        </a:rPr>
                        <a:t>До</a:t>
                      </a:r>
                      <a:r>
                        <a:rPr lang="ru-RU" b="0" baseline="0" dirty="0" smtClean="0">
                          <a:solidFill>
                            <a:schemeClr val="dk1"/>
                          </a:solidFill>
                        </a:rPr>
                        <a:t> начала внедрения программы, ориентировочно - август</a:t>
                      </a:r>
                      <a:endParaRPr lang="ru-RU" b="0" dirty="0" smtClean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3173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b="1" dirty="0">
                          <a:solidFill>
                            <a:schemeClr val="dk1"/>
                          </a:solidFill>
                        </a:rPr>
                        <a:t>Какие могут быть проблемы, риски и ограничения? Что может пойти не так?</a:t>
                      </a:r>
                      <a:endParaRPr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Неправильное определение ресурсов для реализации программы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Неверный выбор целевой аудитории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Слабое</a:t>
                      </a:r>
                      <a:r>
                        <a:rPr lang="ru-RU" baseline="0" dirty="0" smtClean="0">
                          <a:solidFill>
                            <a:schemeClr val="dk1"/>
                          </a:solidFill>
                        </a:rPr>
                        <a:t> знание нормативно-правовой базы для внедрения программы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baseline="0" dirty="0" smtClean="0">
                          <a:solidFill>
                            <a:schemeClr val="dk1"/>
                          </a:solidFill>
                        </a:rPr>
                        <a:t>Недостаточная компетентность участников рабочей группы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b="1"/>
              <a:t>5</a:t>
            </a:fld>
            <a:endParaRPr b="1"/>
          </a:p>
        </p:txBody>
      </p:sp>
      <p:graphicFrame>
        <p:nvGraphicFramePr>
          <p:cNvPr id="211" name="Google Shape;211;p33"/>
          <p:cNvGraphicFramePr/>
          <p:nvPr>
            <p:extLst>
              <p:ext uri="{D42A27DB-BD31-4B8C-83A1-F6EECF244321}">
                <p14:modId xmlns:p14="http://schemas.microsoft.com/office/powerpoint/2010/main" val="3827847675"/>
              </p:ext>
            </p:extLst>
          </p:nvPr>
        </p:nvGraphicFramePr>
        <p:xfrm>
          <a:off x="497100" y="335600"/>
          <a:ext cx="11311700" cy="6201225"/>
        </p:xfrm>
        <a:graphic>
          <a:graphicData uri="http://schemas.openxmlformats.org/drawingml/2006/table">
            <a:tbl>
              <a:tblPr>
                <a:noFill/>
                <a:tableStyleId>{D317C86B-CE07-40FC-B7AC-891590FE37C5}</a:tableStyleId>
              </a:tblPr>
              <a:tblGrid>
                <a:gridCol w="2679325"/>
                <a:gridCol w="3709925"/>
                <a:gridCol w="4922450"/>
              </a:tblGrid>
              <a:tr h="676375">
                <a:tc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200" b="1" dirty="0">
                          <a:solidFill>
                            <a:srgbClr val="38BFB3"/>
                          </a:solidFill>
                        </a:rPr>
                        <a:t>Этап 2. Формирование	базы наставляемых</a:t>
                      </a:r>
                      <a:endParaRPr sz="2200" b="1" dirty="0">
                        <a:solidFill>
                          <a:srgbClr val="38BFB3"/>
                        </a:solidFill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1000"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/>
                        <a:t>Результат этапа</a:t>
                      </a:r>
                      <a:endParaRPr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000"/>
                        <a:t>составлен список наставляемых, которые выразили  добровольное желание принять участие в программе</a:t>
                      </a:r>
                      <a:endParaRPr sz="100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000"/>
                        <a:t>наставляемыми осознаны текущие проблемы и возможности наставничества  для их решения</a:t>
                      </a:r>
                      <a:endParaRPr sz="100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000"/>
                        <a:t>сформирован собственный запрос на наставничество</a:t>
                      </a:r>
                      <a:endParaRPr sz="1000"/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 dirty="0"/>
                        <a:t>Что важно сделать? Задачи.</a:t>
                      </a:r>
                      <a:endParaRPr b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dirty="0" smtClean="0"/>
                        <a:t>Информировать коллектив и родителей о возможностях программы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dirty="0" smtClean="0"/>
                        <a:t>Включить собранные данные в систему мониторинга влияния программы на наставляемых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dirty="0" smtClean="0"/>
                        <a:t>Организовать сбор данных о наставляемых и их запросах</a:t>
                      </a: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 dirty="0">
                          <a:solidFill>
                            <a:schemeClr val="dk1"/>
                          </a:solidFill>
                        </a:rPr>
                        <a:t>Кто и когда?</a:t>
                      </a:r>
                      <a:endParaRPr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Куратор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Наставники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Команда программы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ru-RU" b="1" dirty="0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0" dirty="0" smtClean="0"/>
                        <a:t>До начала и в</a:t>
                      </a:r>
                      <a:r>
                        <a:rPr lang="ru-RU" b="0" baseline="0" dirty="0" smtClean="0"/>
                        <a:t> начале внедрения программы, ориентировочно – август, сентябрь</a:t>
                      </a:r>
                      <a:endParaRPr b="0" dirty="0"/>
                    </a:p>
                  </a:txBody>
                  <a:tcPr marL="91425" marR="91425" marT="91425" marB="91425"/>
                </a:tc>
              </a:tr>
              <a:tr h="3173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 dirty="0">
                          <a:solidFill>
                            <a:schemeClr val="dk1"/>
                          </a:solidFill>
                        </a:rPr>
                        <a:t>Какие могут быть проблемы, риски и ограничения? Что может пойти не так?</a:t>
                      </a:r>
                      <a:endParaRPr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Недостаточная информированность наставляемых о программе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Несоответствие запросов наставляемых предложениям наставников в рамках программы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Некомпетентность участников команды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Недостаточное количество наставляемых</a:t>
                      </a:r>
                      <a:endParaRPr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b="1"/>
              <a:t>6</a:t>
            </a:fld>
            <a:endParaRPr b="1"/>
          </a:p>
        </p:txBody>
      </p:sp>
      <p:graphicFrame>
        <p:nvGraphicFramePr>
          <p:cNvPr id="217" name="Google Shape;217;p34"/>
          <p:cNvGraphicFramePr/>
          <p:nvPr>
            <p:extLst>
              <p:ext uri="{D42A27DB-BD31-4B8C-83A1-F6EECF244321}">
                <p14:modId xmlns:p14="http://schemas.microsoft.com/office/powerpoint/2010/main" val="712644159"/>
              </p:ext>
            </p:extLst>
          </p:nvPr>
        </p:nvGraphicFramePr>
        <p:xfrm>
          <a:off x="497100" y="335600"/>
          <a:ext cx="11311700" cy="6201225"/>
        </p:xfrm>
        <a:graphic>
          <a:graphicData uri="http://schemas.openxmlformats.org/drawingml/2006/table">
            <a:tbl>
              <a:tblPr>
                <a:noFill/>
                <a:tableStyleId>{D317C86B-CE07-40FC-B7AC-891590FE37C5}</a:tableStyleId>
              </a:tblPr>
              <a:tblGrid>
                <a:gridCol w="2679325"/>
                <a:gridCol w="3709925"/>
                <a:gridCol w="4922450"/>
              </a:tblGrid>
              <a:tr h="676375">
                <a:tc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200" b="1" dirty="0">
                          <a:solidFill>
                            <a:srgbClr val="38BFB3"/>
                          </a:solidFill>
                        </a:rPr>
                        <a:t>Этап 3 . Формирование базы	наставников</a:t>
                      </a:r>
                      <a:endParaRPr sz="2200" b="1" dirty="0">
                        <a:solidFill>
                          <a:srgbClr val="38BFB3"/>
                        </a:solidFill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1000"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/>
                        <a:t>Результат этапа</a:t>
                      </a:r>
                      <a:endParaRPr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000"/>
                        <a:t>Сформировать базу потенциальных наставников</a:t>
                      </a:r>
                      <a:endParaRPr sz="1000"/>
                    </a:p>
                    <a:p>
                      <a:pPr marL="914400" lvl="1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○"/>
                      </a:pPr>
                      <a:r>
                        <a:rPr lang="ru-RU" sz="1000"/>
                        <a:t>из числа  школьного и околошкольного сообщества: выпускников,  педагогов, родителей.</a:t>
                      </a:r>
                      <a:endParaRPr sz="1000"/>
                    </a:p>
                    <a:p>
                      <a:pPr marL="914400" lvl="1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○"/>
                      </a:pPr>
                      <a:r>
                        <a:rPr lang="ru-RU" sz="1000"/>
                        <a:t>из числа  других заинтересованных лиц: представителей местного сообщества, сотрудников и руководителей региональных предприятий.</a:t>
                      </a:r>
                      <a:endParaRPr sz="100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000"/>
                        <a:t>Провести встречу с потенциальными наставниками,  ознакомить их с ценностями и возможностями  наставничества.</a:t>
                      </a:r>
                      <a:endParaRPr sz="100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000"/>
                        <a:t>Помочь наставнику составить “резюме наставника”</a:t>
                      </a:r>
                      <a:endParaRPr sz="100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000"/>
                        <a:t>Получить согласие на внесение в базу наставников</a:t>
                      </a:r>
                      <a:endParaRPr sz="100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000"/>
                        <a:t>Внести данные наставника в базу</a:t>
                      </a:r>
                      <a:endParaRPr sz="1000"/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 dirty="0"/>
                        <a:t>Что важно сделать? Задачи.</a:t>
                      </a:r>
                      <a:endParaRPr b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dirty="0" smtClean="0"/>
                        <a:t>Создать базу наставников-педагогов или обратиться к уже существующей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dirty="0" smtClean="0"/>
                        <a:t>Создать базу наставников-выпускников или обратиться к уже существующей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dirty="0" smtClean="0"/>
                        <a:t>Создать базу наставников-сотрудников предприятий или обратиться к уже существующей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dirty="0" smtClean="0"/>
                        <a:t>Мотивировать наставников на внесение в актуальную базу данных</a:t>
                      </a:r>
                      <a:r>
                        <a:rPr lang="ru-RU" baseline="0" dirty="0" smtClean="0"/>
                        <a:t> наставников</a:t>
                      </a: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 dirty="0">
                          <a:solidFill>
                            <a:schemeClr val="dk1"/>
                          </a:solidFill>
                        </a:rPr>
                        <a:t>Кто и когда?</a:t>
                      </a:r>
                      <a:endParaRPr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Куратор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Команда программы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До начала и в начале внедрения программы, ориентировочно – август, сентябрь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/>
                </a:tc>
              </a:tr>
              <a:tr h="3173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 dirty="0">
                          <a:solidFill>
                            <a:schemeClr val="dk1"/>
                          </a:solidFill>
                        </a:rPr>
                        <a:t>Какие могут быть проблемы, риски и ограничения? Что может пойти не так?</a:t>
                      </a:r>
                      <a:endParaRPr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Отсутствие</a:t>
                      </a:r>
                      <a:r>
                        <a:rPr lang="ru-RU" baseline="0" dirty="0" smtClean="0">
                          <a:solidFill>
                            <a:schemeClr val="dk1"/>
                          </a:solidFill>
                        </a:rPr>
                        <a:t> мотивации или слабая мотивация наставников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baseline="0" dirty="0" smtClean="0">
                          <a:solidFill>
                            <a:schemeClr val="dk1"/>
                          </a:solidFill>
                        </a:rPr>
                        <a:t>Недостаточная информированность наставников о целях и задачах программы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b="1"/>
              <a:t>7</a:t>
            </a:fld>
            <a:endParaRPr b="1"/>
          </a:p>
        </p:txBody>
      </p:sp>
      <p:graphicFrame>
        <p:nvGraphicFramePr>
          <p:cNvPr id="223" name="Google Shape;223;p35"/>
          <p:cNvGraphicFramePr/>
          <p:nvPr>
            <p:extLst>
              <p:ext uri="{D42A27DB-BD31-4B8C-83A1-F6EECF244321}">
                <p14:modId xmlns:p14="http://schemas.microsoft.com/office/powerpoint/2010/main" val="2313038373"/>
              </p:ext>
            </p:extLst>
          </p:nvPr>
        </p:nvGraphicFramePr>
        <p:xfrm>
          <a:off x="497100" y="335600"/>
          <a:ext cx="11311700" cy="6201225"/>
        </p:xfrm>
        <a:graphic>
          <a:graphicData uri="http://schemas.openxmlformats.org/drawingml/2006/table">
            <a:tbl>
              <a:tblPr>
                <a:noFill/>
                <a:tableStyleId>{D317C86B-CE07-40FC-B7AC-891590FE37C5}</a:tableStyleId>
              </a:tblPr>
              <a:tblGrid>
                <a:gridCol w="2679325"/>
                <a:gridCol w="3709925"/>
                <a:gridCol w="4922450"/>
              </a:tblGrid>
              <a:tr h="676375">
                <a:tc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200" b="1" dirty="0">
                          <a:solidFill>
                            <a:srgbClr val="38BFB3"/>
                          </a:solidFill>
                        </a:rPr>
                        <a:t>Этап 4 . Отбор и обучение наставников</a:t>
                      </a:r>
                      <a:endParaRPr sz="2200" b="1" dirty="0">
                        <a:solidFill>
                          <a:srgbClr val="38BFB3"/>
                        </a:solidFill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1000"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/>
                        <a:t>Результат этапа</a:t>
                      </a:r>
                      <a:endParaRPr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000"/>
                        <a:t>Список отобранных и обученных наставников, добровольно  желающих участвовать в процессе наставничества, и  обладающих необходимыми для этого качествами и знаниями.</a:t>
                      </a:r>
                      <a:endParaRPr sz="1000"/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 dirty="0"/>
                        <a:t>Что важно сделать? Задачи.</a:t>
                      </a:r>
                      <a:endParaRPr b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dirty="0" smtClean="0"/>
                        <a:t>Привлечь экспертов для разработки критериев отбора наставников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dirty="0" smtClean="0"/>
                        <a:t>Разработать критерии отбора наставников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dirty="0" smtClean="0"/>
                        <a:t>Провести отбор наставников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dirty="0" smtClean="0"/>
                        <a:t>Привлечь ресурсы для обучения наставников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dirty="0" smtClean="0"/>
                        <a:t>Обучить наставников</a:t>
                      </a: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 dirty="0">
                          <a:solidFill>
                            <a:schemeClr val="dk1"/>
                          </a:solidFill>
                        </a:rPr>
                        <a:t>Кто и когда?</a:t>
                      </a:r>
                      <a:endParaRPr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Координатор 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Куратор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Команда программы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 dirty="0" smtClean="0"/>
                        <a:t>  </a:t>
                      </a:r>
                      <a:r>
                        <a:rPr lang="ru-RU" b="0" dirty="0" smtClean="0"/>
                        <a:t>На старте программы, ориентировочно - сентябрь</a:t>
                      </a:r>
                      <a:endParaRPr b="0" dirty="0"/>
                    </a:p>
                  </a:txBody>
                  <a:tcPr marL="91425" marR="91425" marT="91425" marB="91425"/>
                </a:tc>
              </a:tr>
              <a:tr h="3173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 dirty="0">
                          <a:solidFill>
                            <a:schemeClr val="dk1"/>
                          </a:solidFill>
                        </a:rPr>
                        <a:t>Какие могут быть проблемы, риски и ограничения? Что может пойти не так?</a:t>
                      </a:r>
                      <a:endParaRPr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Формальное отношение к обучению</a:t>
                      </a:r>
                      <a:r>
                        <a:rPr lang="ru-RU" baseline="0" dirty="0" smtClean="0">
                          <a:solidFill>
                            <a:schemeClr val="dk1"/>
                          </a:solidFill>
                        </a:rPr>
                        <a:t> наставничеству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baseline="0" dirty="0" smtClean="0">
                          <a:solidFill>
                            <a:schemeClr val="dk1"/>
                          </a:solidFill>
                        </a:rPr>
                        <a:t>Отсутствие у наставника свободного времени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baseline="0" dirty="0" smtClean="0">
                          <a:solidFill>
                            <a:schemeClr val="dk1"/>
                          </a:solidFill>
                        </a:rPr>
                        <a:t>Недостаточный уровень компетенции экспертов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b="1"/>
              <a:t>8</a:t>
            </a:fld>
            <a:endParaRPr b="1"/>
          </a:p>
        </p:txBody>
      </p:sp>
      <p:graphicFrame>
        <p:nvGraphicFramePr>
          <p:cNvPr id="229" name="Google Shape;229;p36"/>
          <p:cNvGraphicFramePr/>
          <p:nvPr>
            <p:extLst>
              <p:ext uri="{D42A27DB-BD31-4B8C-83A1-F6EECF244321}">
                <p14:modId xmlns:p14="http://schemas.microsoft.com/office/powerpoint/2010/main" val="4130988415"/>
              </p:ext>
            </p:extLst>
          </p:nvPr>
        </p:nvGraphicFramePr>
        <p:xfrm>
          <a:off x="497100" y="335600"/>
          <a:ext cx="11311700" cy="6201225"/>
        </p:xfrm>
        <a:graphic>
          <a:graphicData uri="http://schemas.openxmlformats.org/drawingml/2006/table">
            <a:tbl>
              <a:tblPr>
                <a:noFill/>
                <a:tableStyleId>{D317C86B-CE07-40FC-B7AC-891590FE37C5}</a:tableStyleId>
              </a:tblPr>
              <a:tblGrid>
                <a:gridCol w="2679325"/>
                <a:gridCol w="3709925"/>
                <a:gridCol w="4922450"/>
              </a:tblGrid>
              <a:tr h="676375">
                <a:tc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200" b="1" dirty="0">
                          <a:solidFill>
                            <a:srgbClr val="38BFB3"/>
                          </a:solidFill>
                        </a:rPr>
                        <a:t>Этап 5 . Формирование наставнических пар/ групп</a:t>
                      </a:r>
                      <a:endParaRPr sz="2200" b="1" dirty="0">
                        <a:solidFill>
                          <a:srgbClr val="38BFB3"/>
                        </a:solidFill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1000"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/>
                        <a:t>Результат этапа</a:t>
                      </a:r>
                      <a:endParaRPr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000"/>
                        <a:t>Список сформированных наставнических пар, желающих</a:t>
                      </a:r>
                      <a:endParaRPr sz="100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000"/>
                        <a:t>работать вместе.</a:t>
                      </a:r>
                      <a:endParaRPr sz="1000"/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 dirty="0"/>
                        <a:t>Что важно сделать? Задачи.</a:t>
                      </a:r>
                      <a:endParaRPr b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dirty="0" smtClean="0"/>
                        <a:t>Выбрать инструмент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dirty="0" smtClean="0"/>
                        <a:t>Привлечь ресурсы для проведения мероприятия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dirty="0" smtClean="0"/>
                        <a:t>Провести мероприятия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dirty="0" smtClean="0"/>
                        <a:t>Зафиксировать пары</a:t>
                      </a: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 dirty="0">
                          <a:solidFill>
                            <a:schemeClr val="dk1"/>
                          </a:solidFill>
                        </a:rPr>
                        <a:t>Кто и когда?</a:t>
                      </a:r>
                      <a:endParaRPr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Куратор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Команда</a:t>
                      </a:r>
                      <a:r>
                        <a:rPr lang="ru-RU" baseline="0" dirty="0" smtClean="0">
                          <a:solidFill>
                            <a:schemeClr val="dk1"/>
                          </a:solidFill>
                        </a:rPr>
                        <a:t> программы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baseline="0" dirty="0" smtClean="0">
                          <a:solidFill>
                            <a:schemeClr val="dk1"/>
                          </a:solidFill>
                        </a:rPr>
                        <a:t>Наставники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baseline="0" dirty="0" smtClean="0">
                          <a:solidFill>
                            <a:schemeClr val="dk1"/>
                          </a:solidFill>
                        </a:rPr>
                        <a:t>Наставляемые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endParaRPr lang="ru-RU" baseline="0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1397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None/>
                      </a:pPr>
                      <a:r>
                        <a:rPr lang="ru-RU" baseline="0" dirty="0" smtClean="0">
                          <a:solidFill>
                            <a:schemeClr val="dk1"/>
                          </a:solidFill>
                        </a:rPr>
                        <a:t>На старте реализации программы, ориентировочно – сентябрь, октябрь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/>
                </a:tc>
              </a:tr>
              <a:tr h="3173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 dirty="0">
                          <a:solidFill>
                            <a:schemeClr val="dk1"/>
                          </a:solidFill>
                        </a:rPr>
                        <a:t>Какие могут быть проблемы, риски и ограничения? Что может пойти не так?</a:t>
                      </a:r>
                      <a:endParaRPr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Отсутствие взаимопонимания и «контакта в паре наставник-наставляемый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Завышенные</a:t>
                      </a:r>
                      <a:r>
                        <a:rPr lang="ru-RU" baseline="0" dirty="0" smtClean="0">
                          <a:solidFill>
                            <a:schemeClr val="dk1"/>
                          </a:solidFill>
                        </a:rPr>
                        <a:t> ожидания наставника от наставляемого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b="1"/>
              <a:t>9</a:t>
            </a:fld>
            <a:endParaRPr b="1"/>
          </a:p>
        </p:txBody>
      </p:sp>
      <p:graphicFrame>
        <p:nvGraphicFramePr>
          <p:cNvPr id="235" name="Google Shape;235;p37"/>
          <p:cNvGraphicFramePr/>
          <p:nvPr>
            <p:extLst>
              <p:ext uri="{D42A27DB-BD31-4B8C-83A1-F6EECF244321}">
                <p14:modId xmlns:p14="http://schemas.microsoft.com/office/powerpoint/2010/main" val="3085072911"/>
              </p:ext>
            </p:extLst>
          </p:nvPr>
        </p:nvGraphicFramePr>
        <p:xfrm>
          <a:off x="497100" y="335600"/>
          <a:ext cx="11311700" cy="6201225"/>
        </p:xfrm>
        <a:graphic>
          <a:graphicData uri="http://schemas.openxmlformats.org/drawingml/2006/table">
            <a:tbl>
              <a:tblPr>
                <a:noFill/>
                <a:tableStyleId>{D317C86B-CE07-40FC-B7AC-891590FE37C5}</a:tableStyleId>
              </a:tblPr>
              <a:tblGrid>
                <a:gridCol w="2679325"/>
                <a:gridCol w="3709925"/>
                <a:gridCol w="4922450"/>
              </a:tblGrid>
              <a:tr h="676375">
                <a:tc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200" b="1" dirty="0">
                          <a:solidFill>
                            <a:srgbClr val="38BFB3"/>
                          </a:solidFill>
                        </a:rPr>
                        <a:t>Этап 6 . </a:t>
                      </a:r>
                      <a:r>
                        <a:rPr lang="ru-RU" sz="2200" b="1" dirty="0" smtClean="0">
                          <a:solidFill>
                            <a:srgbClr val="38BFB3"/>
                          </a:solidFill>
                        </a:rPr>
                        <a:t>Организация</a:t>
                      </a:r>
                      <a:r>
                        <a:rPr lang="ru-RU" sz="2200" b="1" baseline="0" dirty="0" smtClean="0">
                          <a:solidFill>
                            <a:srgbClr val="38BFB3"/>
                          </a:solidFill>
                        </a:rPr>
                        <a:t> </a:t>
                      </a:r>
                      <a:r>
                        <a:rPr lang="ru-RU" sz="2200" b="1" dirty="0" smtClean="0">
                          <a:solidFill>
                            <a:srgbClr val="38BFB3"/>
                          </a:solidFill>
                        </a:rPr>
                        <a:t>работы  наставнических</a:t>
                      </a:r>
                      <a:r>
                        <a:rPr lang="ru-RU" sz="2200" b="1" baseline="0" dirty="0" smtClean="0">
                          <a:solidFill>
                            <a:srgbClr val="38BFB3"/>
                          </a:solidFill>
                        </a:rPr>
                        <a:t> </a:t>
                      </a:r>
                      <a:r>
                        <a:rPr lang="ru-RU" sz="2200" b="1" dirty="0" smtClean="0">
                          <a:solidFill>
                            <a:srgbClr val="38BFB3"/>
                          </a:solidFill>
                        </a:rPr>
                        <a:t>пар</a:t>
                      </a:r>
                      <a:r>
                        <a:rPr lang="ru-RU" sz="2200" b="1" dirty="0">
                          <a:solidFill>
                            <a:srgbClr val="38BFB3"/>
                          </a:solidFill>
                        </a:rPr>
                        <a:t>/ групп</a:t>
                      </a:r>
                      <a:endParaRPr sz="2200" b="1" dirty="0">
                        <a:solidFill>
                          <a:srgbClr val="38BFB3"/>
                        </a:solidFill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1000"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/>
                        <a:t>Результат этапа</a:t>
                      </a:r>
                      <a:endParaRPr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000"/>
                        <a:t>Наставнические пары, закончившие весь цикл  наставнической работы и достигшие поставленных целей. Выбор лучших практик для тиражирования опыта.</a:t>
                      </a:r>
                      <a:endParaRPr sz="1000"/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 dirty="0"/>
                        <a:t>Что важно сделать? Задачи.</a:t>
                      </a:r>
                      <a:endParaRPr b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dirty="0" smtClean="0"/>
                        <a:t>Провести анализ сильных и слабых сторон участников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dirty="0" smtClean="0"/>
                        <a:t>Определить приоритетные цели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dirty="0" smtClean="0"/>
                        <a:t>Предоставить методические материалы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dirty="0" smtClean="0"/>
                        <a:t>Организовать сбор обратной связи от наставников, наставляемых и кураторов</a:t>
                      </a:r>
                      <a:r>
                        <a:rPr lang="ru-RU" baseline="0" dirty="0" smtClean="0"/>
                        <a:t> для мониторинга эффективности реализации программы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baseline="0" dirty="0" smtClean="0"/>
                        <a:t>Собрать данные от наставляемых для мониторинга влияния программы на их показатели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-RU" baseline="0" dirty="0" smtClean="0"/>
                        <a:t>Транслировать промежуточные результаты партнёрам и в медиа</a:t>
                      </a:r>
                      <a:endParaRPr lang="ru-RU" dirty="0" smtClean="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 dirty="0">
                          <a:solidFill>
                            <a:schemeClr val="dk1"/>
                          </a:solidFill>
                        </a:rPr>
                        <a:t>Кто и когда?</a:t>
                      </a:r>
                      <a:endParaRPr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Куратор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Наставник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endParaRPr lang="ru-RU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1397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None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В течение программы, ориентировочно – с</a:t>
                      </a:r>
                      <a:r>
                        <a:rPr lang="ru-RU" baseline="0" dirty="0" smtClean="0">
                          <a:solidFill>
                            <a:schemeClr val="dk1"/>
                          </a:solidFill>
                        </a:rPr>
                        <a:t> октября по май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/>
                </a:tc>
              </a:tr>
              <a:tr h="3173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 dirty="0">
                          <a:solidFill>
                            <a:schemeClr val="dk1"/>
                          </a:solidFill>
                        </a:rPr>
                        <a:t>Какие могут быть проблемы, риски и ограничения? Что может пойти не так?</a:t>
                      </a:r>
                      <a:endParaRPr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Отсутствие взаимопонимания</a:t>
                      </a:r>
                      <a:r>
                        <a:rPr lang="ru-RU" baseline="0" dirty="0" smtClean="0">
                          <a:solidFill>
                            <a:schemeClr val="dk1"/>
                          </a:solidFill>
                        </a:rPr>
                        <a:t> между наставником и наставляемым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baseline="0" dirty="0" smtClean="0">
                          <a:solidFill>
                            <a:schemeClr val="dk1"/>
                          </a:solidFill>
                        </a:rPr>
                        <a:t>Низкая компетенция наставника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baseline="0" dirty="0" smtClean="0">
                          <a:solidFill>
                            <a:schemeClr val="dk1"/>
                          </a:solidFill>
                        </a:rPr>
                        <a:t>Неверное определение приоритетных целей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28A3B2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</TotalTime>
  <Words>910</Words>
  <Application>Microsoft Office PowerPoint</Application>
  <PresentationFormat>Широкоэкранный</PresentationFormat>
  <Paragraphs>190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Century Gothic</vt:lpstr>
      <vt:lpstr>Arial</vt:lpstr>
      <vt:lpstr>Тема Office</vt:lpstr>
      <vt:lpstr>ПРОГРАММА НАСТАВНИЧЕСТВА «ИЗ РУК В РУКИ»   В ЦТТ КГАОУ ДО РМЦ г. ХАБАРОВСКА</vt:lpstr>
      <vt:lpstr>«ПРОБЛЕМА»: НЕОБХОДИМОСТЬ ИНДИВИДУАЛЬНЫХ ЗАНЯТИЙ С ТАЛАНТЛИВЫМИ ДЕТЬМИ С ЦЕЛЬЮ ИХ УЧАСТИЯ В РЕГИОНАЛЬНОМ ОТБОРОЧНОМ ЭТАПЕ ЧЕМПИОНАТА WORLDSKILLS RUSSIA JUNIORS   ФОРМА НАСТАВНИЧЕСТВА: «УЧИТЕЛЬ – УЧЕНИК» </vt:lpstr>
      <vt:lpstr>КООРДИНАТОР – Пачганов С. А., заместитель директора ЦТТ по воспитательной работе   КУРАТОР – Дерунец. К. В. старший методист Центра Технического Творчества  НАСТАВНИК – Давыдов А. В., педагог дополнительного образования Центра Технического Творчества  НАСТАВЛЯЕМЫЙ – Афанасенко Г. И., учащийся 9 класса Лицея Инновационных Технологий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Цикл наставнической деятельности</dc:title>
  <cp:lastModifiedBy>Андрей Давыдофф</cp:lastModifiedBy>
  <cp:revision>23</cp:revision>
  <dcterms:modified xsi:type="dcterms:W3CDTF">2020-12-10T01:49:27Z</dcterms:modified>
</cp:coreProperties>
</file>